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7" r:id="rId9"/>
    <p:sldId id="268" r:id="rId10"/>
    <p:sldId id="269" r:id="rId11"/>
    <p:sldId id="270" r:id="rId12"/>
    <p:sldId id="271" r:id="rId13"/>
    <p:sldId id="272" r:id="rId14"/>
    <p:sldId id="279" r:id="rId15"/>
    <p:sldId id="273" r:id="rId16"/>
    <p:sldId id="274" r:id="rId17"/>
    <p:sldId id="275" r:id="rId18"/>
    <p:sldId id="276" r:id="rId19"/>
    <p:sldId id="277" r:id="rId20"/>
    <p:sldId id="280" r:id="rId21"/>
    <p:sldId id="278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82" r:id="rId32"/>
    <p:sldId id="281" r:id="rId33"/>
    <p:sldId id="28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4000"/>
          </a:pPr>
          <a:endParaRPr lang="ru-RU"/>
        </a:p>
      </c:txPr>
    </c:title>
    <c:view3D>
      <c:perspective val="30"/>
    </c:view3D>
    <c:plotArea>
      <c:layout>
        <c:manualLayout>
          <c:layoutTarget val="inner"/>
          <c:xMode val="edge"/>
          <c:yMode val="edge"/>
          <c:x val="0.14683401416928146"/>
          <c:y val="0.25408768348400934"/>
          <c:w val="0.84979658792650914"/>
          <c:h val="0.4249443013171745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1.Как далеко от школы находится твой дом?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3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далеко</c:v>
                </c:pt>
                <c:pt idx="1">
                  <c:v>близко </c:v>
                </c:pt>
                <c:pt idx="2">
                  <c:v>недалеко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9</c:v>
                </c:pt>
              </c:numCache>
            </c:numRef>
          </c:val>
        </c:ser>
        <c:shape val="pyramid"/>
        <c:axId val="91859584"/>
        <c:axId val="93209344"/>
        <c:axId val="0"/>
      </c:bar3DChart>
      <c:catAx>
        <c:axId val="9185958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3209344"/>
        <c:crosses val="autoZero"/>
        <c:auto val="1"/>
        <c:lblAlgn val="ctr"/>
        <c:lblOffset val="100"/>
      </c:catAx>
      <c:valAx>
        <c:axId val="932093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9185958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200"/>
            </a:pPr>
            <a:r>
              <a:rPr lang="ru-RU" sz="3200"/>
              <a:t>2. Сколько раз ты переходишь дорогу</a:t>
            </a:r>
            <a:r>
              <a:rPr lang="en-US" sz="3200"/>
              <a:t>?</a:t>
            </a:r>
            <a:endParaRPr lang="ru-RU" sz="320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2. Сколько раз ты переходишь дорогу, когда идёшь в школу?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один</c:v>
                </c:pt>
                <c:pt idx="1">
                  <c:v>два</c:v>
                </c:pt>
                <c:pt idx="2">
                  <c:v>три и более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val>
        </c:ser>
        <c:shape val="pyramid"/>
        <c:axId val="91376256"/>
        <c:axId val="91738880"/>
        <c:axId val="0"/>
      </c:bar3DChart>
      <c:catAx>
        <c:axId val="9137625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1738880"/>
        <c:crosses val="autoZero"/>
        <c:auto val="1"/>
        <c:lblAlgn val="ctr"/>
        <c:lblOffset val="100"/>
      </c:catAx>
      <c:valAx>
        <c:axId val="91738880"/>
        <c:scaling>
          <c:orientation val="minMax"/>
        </c:scaling>
        <c:axPos val="l"/>
        <c:majorGridlines/>
        <c:numFmt formatCode="General" sourceLinked="1"/>
        <c:tickLblPos val="nextTo"/>
        <c:crossAx val="9137625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3.Сколько светофоров встречается на твоём пути в школу?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один</c:v>
                </c:pt>
                <c:pt idx="1">
                  <c:v>два</c:v>
                </c:pt>
                <c:pt idx="2">
                  <c:v>три и более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shape val="pyramid"/>
        <c:axId val="91819008"/>
        <c:axId val="92848896"/>
        <c:axId val="0"/>
      </c:bar3DChart>
      <c:catAx>
        <c:axId val="9181900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2848896"/>
        <c:crosses val="autoZero"/>
        <c:auto val="1"/>
        <c:lblAlgn val="ctr"/>
        <c:lblOffset val="100"/>
      </c:catAx>
      <c:valAx>
        <c:axId val="92848896"/>
        <c:scaling>
          <c:orientation val="minMax"/>
        </c:scaling>
        <c:axPos val="l"/>
        <c:majorGridlines/>
        <c:numFmt formatCode="General" sourceLinked="1"/>
        <c:tickLblPos val="nextTo"/>
        <c:crossAx val="9181900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4.Переходя дорогу без светофора, в какую сторону ты смотришь в первую очередь?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2400" b="1"/>
                      <a:t>9</a:t>
                    </a:r>
                    <a:endParaRPr lang="en-US" sz="2400" b="1"/>
                  </a:p>
                </c:rich>
              </c:tx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налево</c:v>
                </c:pt>
                <c:pt idx="1">
                  <c:v>направо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2.5</c:v>
                </c:pt>
              </c:numCache>
            </c:numRef>
          </c:val>
        </c:ser>
        <c:shape val="pyramid"/>
        <c:axId val="91447296"/>
        <c:axId val="91449216"/>
        <c:axId val="0"/>
      </c:bar3DChart>
      <c:catAx>
        <c:axId val="9144729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1449216"/>
        <c:crosses val="autoZero"/>
        <c:auto val="1"/>
        <c:lblAlgn val="ctr"/>
        <c:lblOffset val="100"/>
      </c:catAx>
      <c:valAx>
        <c:axId val="91449216"/>
        <c:scaling>
          <c:orientation val="minMax"/>
        </c:scaling>
        <c:axPos val="l"/>
        <c:majorGridlines/>
        <c:numFmt formatCode="General" sourceLinked="1"/>
        <c:tickLblPos val="nextTo"/>
        <c:crossAx val="9144729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5. На какой сигнал светофора ты чаще всего переходишь дорогу?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красный</c:v>
                </c:pt>
                <c:pt idx="1">
                  <c:v>жёлтый</c:v>
                </c:pt>
                <c:pt idx="2">
                  <c:v>зелёный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0</c:v>
                </c:pt>
                <c:pt idx="2">
                  <c:v>16</c:v>
                </c:pt>
              </c:numCache>
            </c:numRef>
          </c:val>
        </c:ser>
        <c:shape val="pyramid"/>
        <c:axId val="93021696"/>
        <c:axId val="93054848"/>
        <c:axId val="0"/>
      </c:bar3DChart>
      <c:catAx>
        <c:axId val="9302169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3054848"/>
        <c:crosses val="autoZero"/>
        <c:auto val="1"/>
        <c:lblAlgn val="ctr"/>
        <c:lblOffset val="100"/>
      </c:catAx>
      <c:valAx>
        <c:axId val="93054848"/>
        <c:scaling>
          <c:orientation val="minMax"/>
        </c:scaling>
        <c:axPos val="l"/>
        <c:majorGridlines/>
        <c:numFmt formatCode="General" sourceLinked="1"/>
        <c:tickLblPos val="nextTo"/>
        <c:crossAx val="9302169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6. Выходя из автобуса или машины, с какой стороны ты их обходишь, чтобы перейти улицу?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спереди</c:v>
                </c:pt>
                <c:pt idx="1">
                  <c:v>сзади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19</c:v>
                </c:pt>
              </c:numCache>
            </c:numRef>
          </c:val>
        </c:ser>
        <c:shape val="pyramid"/>
        <c:axId val="93052928"/>
        <c:axId val="93212032"/>
        <c:axId val="0"/>
      </c:bar3DChart>
      <c:catAx>
        <c:axId val="9305292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3212032"/>
        <c:crosses val="autoZero"/>
        <c:auto val="1"/>
        <c:lblAlgn val="ctr"/>
        <c:lblOffset val="100"/>
      </c:catAx>
      <c:valAx>
        <c:axId val="93212032"/>
        <c:scaling>
          <c:orientation val="minMax"/>
        </c:scaling>
        <c:axPos val="l"/>
        <c:majorGridlines/>
        <c:numFmt formatCode="General" sourceLinked="1"/>
        <c:tickLblPos val="nextTo"/>
        <c:crossAx val="93052928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7. Как часто ты переходишь дорогу вне пешеходного перехода?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ежедневно</c:v>
                </c:pt>
                <c:pt idx="1">
                  <c:v>часто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15</c:v>
                </c:pt>
              </c:numCache>
            </c:numRef>
          </c:val>
        </c:ser>
        <c:shape val="pyramid"/>
        <c:axId val="93766784"/>
        <c:axId val="93768320"/>
        <c:axId val="0"/>
      </c:bar3DChart>
      <c:catAx>
        <c:axId val="9376678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3768320"/>
        <c:crosses val="autoZero"/>
        <c:auto val="1"/>
        <c:lblAlgn val="ctr"/>
        <c:lblOffset val="100"/>
      </c:catAx>
      <c:valAx>
        <c:axId val="93768320"/>
        <c:scaling>
          <c:orientation val="minMax"/>
        </c:scaling>
        <c:axPos val="l"/>
        <c:majorGridlines/>
        <c:numFmt formatCode="General" sourceLinked="1"/>
        <c:tickLblPos val="nextTo"/>
        <c:crossAx val="93766784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8. В каких случаях детям разрешается перебегать улицу?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опаздывая в школу</c:v>
                </c:pt>
                <c:pt idx="1">
                  <c:v>запрещается</c:v>
                </c:pt>
                <c:pt idx="2">
                  <c:v>торопясь домой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17</c:v>
                </c:pt>
                <c:pt idx="2">
                  <c:v>0</c:v>
                </c:pt>
              </c:numCache>
            </c:numRef>
          </c:val>
        </c:ser>
        <c:shape val="pyramid"/>
        <c:axId val="93857280"/>
        <c:axId val="93858816"/>
        <c:axId val="0"/>
      </c:bar3DChart>
      <c:catAx>
        <c:axId val="9385728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3858816"/>
        <c:crosses val="autoZero"/>
        <c:auto val="1"/>
        <c:lblAlgn val="ctr"/>
        <c:lblOffset val="100"/>
      </c:catAx>
      <c:valAx>
        <c:axId val="93858816"/>
        <c:scaling>
          <c:orientation val="minMax"/>
        </c:scaling>
        <c:axPos val="l"/>
        <c:majorGridlines/>
        <c:numFmt formatCode="General" sourceLinked="1"/>
        <c:tickLblPos val="nextTo"/>
        <c:crossAx val="93857280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9.Выберите из предложенных знаков те, которые регулируют движение пешеходов.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№6</c:v>
                </c:pt>
                <c:pt idx="1">
                  <c:v>неправильно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21</c:v>
                </c:pt>
              </c:numCache>
            </c:numRef>
          </c:val>
        </c:ser>
        <c:shape val="pyramid"/>
        <c:axId val="93862528"/>
        <c:axId val="93868800"/>
        <c:axId val="0"/>
      </c:bar3DChart>
      <c:catAx>
        <c:axId val="9386252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3868800"/>
        <c:crosses val="autoZero"/>
        <c:auto val="1"/>
        <c:lblAlgn val="ctr"/>
        <c:lblOffset val="100"/>
      </c:catAx>
      <c:valAx>
        <c:axId val="93868800"/>
        <c:scaling>
          <c:orientation val="minMax"/>
        </c:scaling>
        <c:axPos val="l"/>
        <c:majorGridlines/>
        <c:numFmt formatCode="General" sourceLinked="1"/>
        <c:tickLblPos val="nextTo"/>
        <c:crossAx val="9386252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7DB884E-CFB3-4B95-8217-BCBE6BAE654C}" type="datetimeFigureOut">
              <a:rPr lang="ru-RU" smtClean="0"/>
              <a:t>26.12.2011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F028F7-5D93-4318-ADD7-F1A4DE7DC1D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354986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Bookman Old Style" pitchFamily="18" charset="0"/>
              </a:rPr>
              <a:t>Дорожная азбука пешехода</a:t>
            </a:r>
            <a:endParaRPr lang="ru-RU" sz="8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COMP\Мои документы\Downloads\Детские картинки\igr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76438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14790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Правила дорожного 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движения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076464" cy="455296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свод правил, регулирующих обязанности водителей транспортных средств и пешеходов, а также технические требования, предъявляемые к транспортным средствам для обеспечения безопасности дорожного </a:t>
            </a:r>
            <a:endParaRPr lang="ru-RU" b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  движения</a:t>
            </a: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146" name="Picture 2" descr="C:\Documents and Settings\COMP\Мои документы\Downloads\Детские картинки\63e88de767d6637a447f6d35f1be6d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143380"/>
            <a:ext cx="3500462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Documents and Settings\COMP\Мои документы\Downloads\Детские картинки\pd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1437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Дорога:</a:t>
            </a:r>
            <a:endParaRPr lang="ru-RU" sz="9600" dirty="0">
              <a:solidFill>
                <a:schemeClr val="accent3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2857520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1</a:t>
            </a:r>
            <a:r>
              <a:rPr lang="ru-RU" sz="4800" dirty="0" smtClean="0">
                <a:solidFill>
                  <a:srgbClr val="00B050"/>
                </a:solidFill>
                <a:latin typeface="Bookman Old Style" pitchFamily="18" charset="0"/>
              </a:rPr>
              <a:t>. </a:t>
            </a: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Проезжая </a:t>
            </a: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часть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2. </a:t>
            </a: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Тротуар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3. Бордюр</a:t>
            </a:r>
            <a:endParaRPr lang="ru-RU" sz="48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Documents and Settings\COMP\Мои документы\Downloads\Детские картинки\pereho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786058"/>
            <a:ext cx="3786214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COMP\Мои документы\Downloads\Детские картинки\ПД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429684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Участники дорожного движения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52638"/>
          </a:xfrm>
        </p:spPr>
        <p:txBody>
          <a:bodyPr/>
          <a:lstStyle/>
          <a:p>
            <a:r>
              <a:rPr lang="ru-RU" b="1" dirty="0" err="1" smtClean="0">
                <a:solidFill>
                  <a:srgbClr val="00B050"/>
                </a:solidFill>
                <a:latin typeface="Bookman Old Style" pitchFamily="18" charset="0"/>
              </a:rPr>
              <a:t>Пешехо́д</a:t>
            </a:r>
            <a:endParaRPr lang="ru-RU" b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Пассажир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Водитель</a:t>
            </a:r>
            <a:r>
              <a:rPr lang="ru-RU" dirty="0" smtClean="0">
                <a:solidFill>
                  <a:srgbClr val="00B050"/>
                </a:solidFill>
                <a:latin typeface="Bookman Old Style" pitchFamily="18" charset="0"/>
              </a:rPr>
              <a:t> </a:t>
            </a:r>
            <a:endParaRPr lang="ru-RU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Documents and Settings\COMP\Мои документы\Downloads\Детские картинки\znak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00108"/>
            <a:ext cx="4786314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400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Светофор-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это прибор для регулировки дорожного движения.</a:t>
            </a:r>
            <a:b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</a:b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6954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COMP\Мои документы\Downloads\Детские картинки\svetofor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71612"/>
            <a:ext cx="6143668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5026" cy="20827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Знаки дорожного движения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 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28802"/>
            <a:ext cx="8286776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1.Предупреждающие знаки.</a:t>
            </a:r>
            <a:endParaRPr lang="ru-RU" sz="4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2.Запрещающие знаки.</a:t>
            </a:r>
            <a:endParaRPr lang="ru-RU" sz="4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3.Предписывающие знаки</a:t>
            </a:r>
            <a:endParaRPr lang="ru-RU" sz="4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4. Информационные знаки</a:t>
            </a:r>
            <a:endParaRPr lang="ru-RU" sz="4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5.Знаки </a:t>
            </a:r>
            <a:r>
              <a:rPr lang="ru-RU" sz="4000" b="1" i="1" dirty="0" smtClean="0">
                <a:solidFill>
                  <a:srgbClr val="0070C0"/>
                </a:solidFill>
                <a:latin typeface="Bookman Old Style" pitchFamily="18" charset="0"/>
              </a:rPr>
              <a:t>особых предписаний</a:t>
            </a:r>
            <a:endParaRPr lang="ru-RU" sz="4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Правила пешехода</a:t>
            </a:r>
            <a:endParaRPr lang="ru-RU" sz="5400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Переходить улицу можно только в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определённых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местах!</a:t>
            </a:r>
          </a:p>
          <a:p>
            <a:pPr>
              <a:buBlip>
                <a:blip r:embed="rId2"/>
              </a:buBlip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Перед переходом дороги надо обязательно остановиться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!</a:t>
            </a:r>
          </a:p>
          <a:p>
            <a:pPr>
              <a:buBlip>
                <a:blip r:embed="rId2"/>
              </a:buBlip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Осмотритесь и прислушайтесь!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11267" name="Picture 3" descr="C:\Documents and Settings\COMP\Мои документы\Downloads\Детские картинки\p28_metod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714752"/>
            <a:ext cx="2643206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9399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Соблюдение этих правил поможет избежать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многих неприятностей на дорогах!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COMP\Мои документы\Downloads\Детские картинки\m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00174"/>
            <a:ext cx="5214974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90778" cy="51054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Город, в котором с тобой мы живём,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Можно по праву сравнить с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букварём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Вот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она азбука над головой, 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Знаки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развешаны вдоль мостовой.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Азбуку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города помни всегда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Чтоб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не случилась с тобою беда.                                       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(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Я.Пишумов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551181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Результаты опытно- экспериментальной работы по определению знания  и соблюдения ППД учащимися 4 А класса по пути в школу и домой. 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71942"/>
            <a:ext cx="7498080" cy="217645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COMP\Мои документы\Downloads\Детские картинки\ПДД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385075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785794"/>
          <a:ext cx="6565924" cy="54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857232"/>
          <a:ext cx="7499350" cy="539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000108"/>
          <a:ext cx="7499350" cy="524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071546"/>
          <a:ext cx="7499350" cy="5176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857232"/>
          <a:ext cx="7499350" cy="539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COMP\Мои документы\Downloads\Детские картинки\instru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929617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8147902" cy="53911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Результаты анкетирования подтвердили  мою гипотезу, о том, что ребята не знают основных правил поведения на дороге, а если и знают, то не соблюдают их.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COMP\Мои документы\Downloads\Детские картинки\ПДД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814390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COMP\Мои документы\Downloads\Детские картинки\Спасибо 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80010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Bookman Old Style" pitchFamily="18" charset="0"/>
              </a:rPr>
              <a:t>Цель</a:t>
            </a:r>
            <a:r>
              <a:rPr lang="ru-RU" sz="9600" dirty="0" smtClean="0">
                <a:solidFill>
                  <a:srgbClr val="C00000"/>
                </a:solidFill>
                <a:latin typeface="Bookman Old Style" pitchFamily="18" charset="0"/>
              </a:rPr>
              <a:t>: </a:t>
            </a:r>
            <a:endParaRPr lang="ru-RU" sz="9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47800"/>
            <a:ext cx="8219340" cy="480060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знакомство  с  «азбукой»  улицы и  языком,  на котором 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улица «разговаривает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» с пешеходами.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572613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Bookman Old Style" pitchFamily="18" charset="0"/>
              </a:rPr>
              <a:t>Объект исследования: </a:t>
            </a:r>
            <a:r>
              <a:rPr lang="ru-RU" sz="4400" dirty="0" smtClean="0">
                <a:latin typeface="Bookman Old Style" pitchFamily="18" charset="0"/>
              </a:rPr>
              <a:t>дорожная азбука пешехода.</a:t>
            </a:r>
            <a:br>
              <a:rPr lang="ru-RU" sz="4400" dirty="0" smtClean="0">
                <a:latin typeface="Bookman Old Style" pitchFamily="18" charset="0"/>
              </a:rPr>
            </a:br>
            <a:r>
              <a:rPr lang="ru-RU" sz="4400" b="1" dirty="0" smtClean="0">
                <a:latin typeface="Bookman Old Style" pitchFamily="18" charset="0"/>
              </a:rPr>
              <a:t>      </a:t>
            </a:r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>Предмет исследования: </a:t>
            </a:r>
            <a:r>
              <a:rPr lang="ru-RU" sz="4400" dirty="0" smtClean="0">
                <a:latin typeface="Bookman Old Style" pitchFamily="18" charset="0"/>
              </a:rPr>
              <a:t>понимание и соблюдение правил дорожного движения учащимися. </a:t>
            </a:r>
            <a:br>
              <a:rPr lang="ru-RU" sz="4400" dirty="0" smtClean="0">
                <a:latin typeface="Bookman Old Style" pitchFamily="18" charset="0"/>
              </a:rPr>
            </a:br>
            <a:endParaRPr lang="ru-RU" sz="44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500702"/>
            <a:ext cx="7498080" cy="74769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000108"/>
            <a:ext cx="7498080" cy="135732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Задачи: 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endParaRPr lang="ru-RU" sz="96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1. Изучить литературу по теме исследования.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2. Рассмотреть основные понятия и знаки дорожного движения.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3. Определить правила пешехода.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8147902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4.Выяснить,  как  ведут  себя  мои  одноклассники,  будучи  пешеходами,  по пути в  школу,  домой и как соблюдаются на практике правила дорожного движения.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5.Изучить и проанализировать статистику ДТП с участием детей и подростков по России и  Республике Хакасия.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COMP\Мои документы\Downloads\Детские картинки\m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850108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6464" cy="179704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Bookman Old Style" pitchFamily="18" charset="0"/>
              </a:rPr>
              <a:t>Гипотеза исследования: </a:t>
            </a:r>
            <a:endParaRPr lang="ru-RU" sz="72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500306"/>
            <a:ext cx="8076464" cy="41434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учащиеся плохо  понимают дорожные знаки и не соблюдают основные правил поведения на дороге, что не  позволяет  быть уверенными в себе пешеходами.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388</Words>
  <Application>Microsoft Office PowerPoint</Application>
  <PresentationFormat>Экран (4:3)</PresentationFormat>
  <Paragraphs>54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Дорожная азбука пешехода</vt:lpstr>
      <vt:lpstr>Слайд 2</vt:lpstr>
      <vt:lpstr>Слайд 3</vt:lpstr>
      <vt:lpstr>Цель: </vt:lpstr>
      <vt:lpstr>Объект исследования: дорожная азбука пешехода.       Предмет исследования: понимание и соблюдение правил дорожного движения учащимися.  </vt:lpstr>
      <vt:lpstr>Задачи:  </vt:lpstr>
      <vt:lpstr>Слайд 7</vt:lpstr>
      <vt:lpstr>Слайд 8</vt:lpstr>
      <vt:lpstr>Гипотеза исследования: </vt:lpstr>
      <vt:lpstr>Слайд 10</vt:lpstr>
      <vt:lpstr>Правила дорожного  движения </vt:lpstr>
      <vt:lpstr>Слайд 12</vt:lpstr>
      <vt:lpstr>Дорога:</vt:lpstr>
      <vt:lpstr>Слайд 14</vt:lpstr>
      <vt:lpstr>Участники дорожного движения</vt:lpstr>
      <vt:lpstr>Светофор- это прибор для регулировки дорожного движения. </vt:lpstr>
      <vt:lpstr>Знаки дорожного движения  </vt:lpstr>
      <vt:lpstr>Правила пешехода</vt:lpstr>
      <vt:lpstr>Соблюдение этих правил поможет избежать  многих неприятностей на дорогах! </vt:lpstr>
      <vt:lpstr>Результаты опытно- экспериментальной работы по определению знания  и соблюдения ППД учащимися 4 А класса по пути в школу и домой.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xz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азбука пешехода</dc:title>
  <dc:creator>compik</dc:creator>
  <cp:lastModifiedBy>compik</cp:lastModifiedBy>
  <cp:revision>5</cp:revision>
  <dcterms:created xsi:type="dcterms:W3CDTF">2011-12-25T17:46:12Z</dcterms:created>
  <dcterms:modified xsi:type="dcterms:W3CDTF">2011-12-25T18:31:15Z</dcterms:modified>
</cp:coreProperties>
</file>